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Unlocking Insights from Customer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Translating analysis into tangible business success.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Analysis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8727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Regularly monitor performance indicators and trends.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456045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Iteration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Refine business strategies based on ongoing insights.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60938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3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Maximize ROI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350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marketing and product efforts for sustained growth.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63355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756642"/>
            <a:ext cx="534876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Overview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8784" y="1986677"/>
            <a:ext cx="3728442" cy="2858214"/>
          </a:xfrm>
          <a:prstGeom prst="roundRect">
            <a:avLst>
              <a:gd name="adj" fmla="val 1123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962620" y="2200513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C49F8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39071" y="2376964"/>
            <a:ext cx="288727" cy="2887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620" y="3056096"/>
            <a:ext cx="3300770" cy="66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2620" y="3938349"/>
            <a:ext cx="3300770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Analyzed 3,900 purchases across various product categories.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91063" y="1986677"/>
            <a:ext cx="3728561" cy="2858214"/>
          </a:xfrm>
          <a:prstGeom prst="roundRect">
            <a:avLst>
              <a:gd name="adj" fmla="val 1123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4904899" y="2200513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C49F8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349" y="2376964"/>
            <a:ext cx="288727" cy="2887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904899" y="3056096"/>
            <a:ext cx="271403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Goal: Uncover Insights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4904899" y="3604141"/>
            <a:ext cx="3300889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Spending patterns, customer segments, product preferences, subscription behavior.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8784" y="5058728"/>
            <a:ext cx="7670840" cy="2173605"/>
          </a:xfrm>
          <a:prstGeom prst="roundRect">
            <a:avLst>
              <a:gd name="adj" fmla="val 1476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962620" y="5272564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C49F8C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071" y="5449014"/>
            <a:ext cx="288727" cy="28872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2620" y="612814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Decisions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62620" y="6676192"/>
            <a:ext cx="724316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Guiding business strategy with data-driven recommendations.</a:t>
            </a:r>
            <a:endParaRPr lang="en-US" sz="16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214" y="1986677"/>
            <a:ext cx="4939903" cy="49399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568" y="430173"/>
            <a:ext cx="3911560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at a Glance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568" y="1294448"/>
            <a:ext cx="6576774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dataset comprises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3,900 rows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 columns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providing a rich source of customer transaction information.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7568" y="1970961"/>
            <a:ext cx="6576774" cy="1619607"/>
          </a:xfrm>
          <a:prstGeom prst="roundRect">
            <a:avLst>
              <a:gd name="adj" fmla="val 6775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4708" y="1970961"/>
            <a:ext cx="91440" cy="1619607"/>
          </a:xfrm>
          <a:prstGeom prst="roundRect">
            <a:avLst>
              <a:gd name="adj" fmla="val 25667"/>
            </a:avLst>
          </a:prstGeom>
          <a:solidFill>
            <a:srgbClr val="C49F8C"/>
          </a:solidFill>
          <a:ln/>
        </p:spPr>
      </p:sp>
      <p:sp>
        <p:nvSpPr>
          <p:cNvPr id="6" name="Text 4"/>
          <p:cNvSpPr/>
          <p:nvPr/>
        </p:nvSpPr>
        <p:spPr>
          <a:xfrm>
            <a:off x="795457" y="2150269"/>
            <a:ext cx="1955721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5457" y="2551152"/>
            <a:ext cx="614957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demographics (Age, Gender, Location)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95457" y="2856071"/>
            <a:ext cx="614957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Purchase details (Item, Category, Amount)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95457" y="3160990"/>
            <a:ext cx="6149578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Shopping behavior (Discounts, Previous Purchases)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677" y="1329690"/>
            <a:ext cx="6576774" cy="6576774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513677" y="8082439"/>
            <a:ext cx="6576774" cy="914995"/>
          </a:xfrm>
          <a:prstGeom prst="roundRect">
            <a:avLst>
              <a:gd name="adj" fmla="val 2565"/>
            </a:avLst>
          </a:prstGeom>
          <a:solidFill>
            <a:srgbClr val="33221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25" y="8308658"/>
            <a:ext cx="195501" cy="1564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022074" y="8277939"/>
            <a:ext cx="5911929" cy="500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Note: 37 missing values in 'Review Rating' column were handled during data preparation.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910"/>
            <a:ext cx="11094006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Exploratory Data Analysis: Python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2955" y="1762482"/>
            <a:ext cx="130644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Leveraged Python for robust data preparation and cleaning, ensuring data quality for analysis.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2707481"/>
            <a:ext cx="6420326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6673" y="3602355"/>
            <a:ext cx="346269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06673" y="4086106"/>
            <a:ext cx="5972889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with Pandas; used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.info()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000" y="2371963"/>
            <a:ext cx="642044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50718" y="3266837"/>
            <a:ext cx="285857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50718" y="3750588"/>
            <a:ext cx="5973008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'Review Rating' with median values per category.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5249823"/>
            <a:ext cx="6420326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6673" y="6144697"/>
            <a:ext cx="483989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Standardization &amp; Feature Engineering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06673" y="6628448"/>
            <a:ext cx="5972889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columns to snake case; created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and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000" y="4914305"/>
            <a:ext cx="642044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50718" y="5809178"/>
            <a:ext cx="3211592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Consistency &amp;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650718" y="6292929"/>
            <a:ext cx="5973008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Dropped redundant 'promo_code_used'; loaded data 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743"/>
            <a:ext cx="6032659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Dive: SQL Analysis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735693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Structured analysis in PostgreSQL to answer critical business questions.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049" y="2335887"/>
            <a:ext cx="1101447" cy="1321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92762" y="255615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2092762" y="3032522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Comparing spending across male and female customers.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9" y="3657600"/>
            <a:ext cx="1101447" cy="1321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92762" y="3877866"/>
            <a:ext cx="377725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092762" y="4354235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Identifying valuable customers despite discount use.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4979313"/>
            <a:ext cx="1101447" cy="13217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92762" y="5199578"/>
            <a:ext cx="307145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2092762" y="5675948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Highlighting customer-favorite items.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6301026"/>
            <a:ext cx="1101447" cy="13217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92762" y="6521291"/>
            <a:ext cx="330922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2092762" y="6997660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average purchase amounts by shipping method.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049" y="458153"/>
            <a:ext cx="7527369" cy="520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SQL Analysis: Uncovering Key Behaviors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049" y="1416010"/>
            <a:ext cx="6528911" cy="652891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6060" y="1416010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7588508" y="1447264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067437" y="1473279"/>
            <a:ext cx="2976324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067437" y="1900118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spend and total revenue comparison.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6060" y="2499717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7588508" y="2530971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067437" y="2556986"/>
            <a:ext cx="279142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Discount-Dependent Products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67437" y="2983825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5 products with highest discounted purchases.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526060" y="3583424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7588508" y="3614678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067437" y="3640693"/>
            <a:ext cx="2223016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067437" y="4067532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New, Returning, and Loyal segments based on purchase history.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6060" y="4667131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7588508" y="4698385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8067437" y="4724400"/>
            <a:ext cx="2618542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3 Products per Category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067437" y="5151239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 purchased items within each category.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526060" y="5750838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1" name="Text 18"/>
          <p:cNvSpPr/>
          <p:nvPr/>
        </p:nvSpPr>
        <p:spPr>
          <a:xfrm>
            <a:off x="7588508" y="5782092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8067437" y="5808107"/>
            <a:ext cx="2837498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Repeat Buyers &amp; Subscriptions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067437" y="6234946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Correlation between purchase frequency and subscription likelihood.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7526060" y="6834545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25" name="Text 22"/>
          <p:cNvSpPr/>
          <p:nvPr/>
        </p:nvSpPr>
        <p:spPr>
          <a:xfrm>
            <a:off x="7588508" y="6865799"/>
            <a:ext cx="24991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950" dirty="0"/>
          </a:p>
        </p:txBody>
      </p:sp>
      <p:sp>
        <p:nvSpPr>
          <p:cNvPr id="26" name="Text 23"/>
          <p:cNvSpPr/>
          <p:nvPr/>
        </p:nvSpPr>
        <p:spPr>
          <a:xfrm>
            <a:off x="8067437" y="6891814"/>
            <a:ext cx="2097881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Age Group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067437" y="7318653"/>
            <a:ext cx="5987534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Contribution of different age demographics to total revenue.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Visualizing Insights: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Transformed complex data into actionable visual stories, providing interactive access to key metrics 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288"/>
            <a:ext cx="9507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Recommendations: Drive Growth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16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insights to optimize strategies and enhance customer value.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2967514" y="2749748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94892" y="3243620"/>
            <a:ext cx="318968" cy="318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68052" y="2976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68052" y="3466981"/>
            <a:ext cx="5299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and value for subscribers.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54585" y="4041458"/>
            <a:ext cx="8468678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9" name="Shape 6"/>
          <p:cNvSpPr/>
          <p:nvPr/>
        </p:nvSpPr>
        <p:spPr>
          <a:xfrm>
            <a:off x="1880592" y="4170045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4892" y="4663916"/>
            <a:ext cx="318968" cy="3189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4973" y="4396859"/>
            <a:ext cx="3498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54973" y="4887278"/>
            <a:ext cx="5979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repeat buyers, fostering loyalty and increasing LTV.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341507" y="5461754"/>
            <a:ext cx="7381756" cy="15240"/>
          </a:xfrm>
          <a:prstGeom prst="roundRect">
            <a:avLst>
              <a:gd name="adj" fmla="val 223256"/>
            </a:avLst>
          </a:prstGeom>
          <a:solidFill>
            <a:srgbClr val="504D4C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5590342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5011" y="6265664"/>
            <a:ext cx="318968" cy="3189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42014" y="5817156"/>
            <a:ext cx="2927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42014" y="630757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discount strategies for sales growth and margin control.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46512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Recommendations: Enhance Product &amp; Marketing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2061686"/>
            <a:ext cx="6342102" cy="1932503"/>
          </a:xfrm>
          <a:prstGeom prst="roundRect">
            <a:avLst>
              <a:gd name="adj" fmla="val 5678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7574280" y="2038826"/>
            <a:ext cx="6342102" cy="91440"/>
          </a:xfrm>
          <a:prstGeom prst="roundRect">
            <a:avLst>
              <a:gd name="adj" fmla="val 33827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10436007" y="1752481"/>
            <a:ext cx="618530" cy="618530"/>
          </a:xfrm>
          <a:prstGeom prst="roundRect">
            <a:avLst>
              <a:gd name="adj" fmla="val 147834"/>
            </a:avLst>
          </a:prstGeom>
          <a:solidFill>
            <a:srgbClr val="C49F8C"/>
          </a:solidFill>
          <a:ln/>
        </p:spPr>
      </p:sp>
      <p:sp>
        <p:nvSpPr>
          <p:cNvPr id="7" name="Text 4"/>
          <p:cNvSpPr/>
          <p:nvPr/>
        </p:nvSpPr>
        <p:spPr>
          <a:xfrm>
            <a:off x="10621506" y="1907143"/>
            <a:ext cx="24741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803237" y="257710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803237" y="3105388"/>
            <a:ext cx="588418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Highlight top-rated and best-selling products in marketing campaigns.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4509492"/>
            <a:ext cx="6342102" cy="1932503"/>
          </a:xfrm>
          <a:prstGeom prst="roundRect">
            <a:avLst>
              <a:gd name="adj" fmla="val 5678"/>
            </a:avLst>
          </a:prstGeom>
          <a:solidFill>
            <a:srgbClr val="464342"/>
          </a:solidFill>
          <a:ln/>
        </p:spPr>
      </p:sp>
      <p:sp>
        <p:nvSpPr>
          <p:cNvPr id="11" name="Shape 8"/>
          <p:cNvSpPr/>
          <p:nvPr/>
        </p:nvSpPr>
        <p:spPr>
          <a:xfrm>
            <a:off x="7574280" y="4486632"/>
            <a:ext cx="6342102" cy="91440"/>
          </a:xfrm>
          <a:prstGeom prst="roundRect">
            <a:avLst>
              <a:gd name="adj" fmla="val 33827"/>
            </a:avLst>
          </a:prstGeom>
          <a:solidFill>
            <a:srgbClr val="C49F8C"/>
          </a:solidFill>
          <a:ln/>
        </p:spPr>
      </p:sp>
      <p:sp>
        <p:nvSpPr>
          <p:cNvPr id="12" name="Shape 9"/>
          <p:cNvSpPr/>
          <p:nvPr/>
        </p:nvSpPr>
        <p:spPr>
          <a:xfrm>
            <a:off x="10436007" y="4200287"/>
            <a:ext cx="618530" cy="618530"/>
          </a:xfrm>
          <a:prstGeom prst="roundRect">
            <a:avLst>
              <a:gd name="adj" fmla="val 147834"/>
            </a:avLst>
          </a:prstGeom>
          <a:solidFill>
            <a:srgbClr val="C49F8C"/>
          </a:solidFill>
          <a:ln/>
        </p:spPr>
      </p:sp>
      <p:sp>
        <p:nvSpPr>
          <p:cNvPr id="13" name="Text 10"/>
          <p:cNvSpPr/>
          <p:nvPr/>
        </p:nvSpPr>
        <p:spPr>
          <a:xfrm>
            <a:off x="10621506" y="4354949"/>
            <a:ext cx="24741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803237" y="502491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803237" y="5553194"/>
            <a:ext cx="588418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efforts on high-revenue age groups and express-shipping users for higher ROI.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2025-12-10T07:26:06Z</dcterms:created>
  <dcterms:modified xsi:type="dcterms:W3CDTF">2025-12-10T07:26:06Z</dcterms:modified>
</cp:coreProperties>
</file>